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sldIdLst>
    <p:sldId id="256" r:id="rId2"/>
    <p:sldId id="269" r:id="rId3"/>
    <p:sldId id="263" r:id="rId4"/>
    <p:sldId id="261" r:id="rId5"/>
    <p:sldId id="262" r:id="rId6"/>
    <p:sldId id="260" r:id="rId7"/>
    <p:sldId id="264" r:id="rId8"/>
    <p:sldId id="265"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77206A-616B-4748-B6C3-FB231D9164C1}" type="datetimeFigureOut">
              <a:rPr lang="en-IN" smtClean="0"/>
              <a:t>05-03-2023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120624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7206A-616B-4748-B6C3-FB231D9164C1}"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1768557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77206A-616B-4748-B6C3-FB231D9164C1}"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151043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77206A-616B-4748-B6C3-FB231D9164C1}"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2062606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77206A-616B-4748-B6C3-FB231D9164C1}"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2643825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77206A-616B-4748-B6C3-FB231D9164C1}"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485863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77206A-616B-4748-B6C3-FB231D9164C1}"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8627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77206A-616B-4748-B6C3-FB231D9164C1}"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3225066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77206A-616B-4748-B6C3-FB231D9164C1}"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355407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77206A-616B-4748-B6C3-FB231D9164C1}"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56621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77206A-616B-4748-B6C3-FB231D9164C1}" type="datetimeFigureOut">
              <a:rPr lang="en-IN" smtClean="0"/>
              <a:t>05-03-2023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116865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77206A-616B-4748-B6C3-FB231D9164C1}"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121256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77206A-616B-4748-B6C3-FB231D9164C1}" type="datetimeFigureOut">
              <a:rPr lang="en-IN" smtClean="0"/>
              <a:t>05-03-2023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2219085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77206A-616B-4748-B6C3-FB231D9164C1}" type="datetimeFigureOut">
              <a:rPr lang="en-IN" smtClean="0"/>
              <a:t>05-03-2023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311815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77206A-616B-4748-B6C3-FB231D9164C1}" type="datetimeFigureOut">
              <a:rPr lang="en-IN" smtClean="0"/>
              <a:t>05-03-2023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2421923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7206A-616B-4748-B6C3-FB231D9164C1}"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1526270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7206A-616B-4748-B6C3-FB231D9164C1}" type="datetimeFigureOut">
              <a:rPr lang="en-IN" smtClean="0"/>
              <a:t>05-03-2023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B15140-7889-44BB-B5B1-50CDC469ABCE}" type="slidenum">
              <a:rPr lang="en-IN" smtClean="0"/>
              <a:t>‹#›</a:t>
            </a:fld>
            <a:endParaRPr lang="en-IN"/>
          </a:p>
        </p:txBody>
      </p:sp>
    </p:spTree>
    <p:extLst>
      <p:ext uri="{BB962C8B-B14F-4D97-AF65-F5344CB8AC3E}">
        <p14:creationId xmlns:p14="http://schemas.microsoft.com/office/powerpoint/2010/main" val="1633323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77206A-616B-4748-B6C3-FB231D9164C1}" type="datetimeFigureOut">
              <a:rPr lang="en-IN" smtClean="0"/>
              <a:t>05-03-2023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7B15140-7889-44BB-B5B1-50CDC469ABCE}" type="slidenum">
              <a:rPr lang="en-IN" smtClean="0"/>
              <a:t>‹#›</a:t>
            </a:fld>
            <a:endParaRPr lang="en-IN"/>
          </a:p>
        </p:txBody>
      </p:sp>
    </p:spTree>
    <p:extLst>
      <p:ext uri="{BB962C8B-B14F-4D97-AF65-F5344CB8AC3E}">
        <p14:creationId xmlns:p14="http://schemas.microsoft.com/office/powerpoint/2010/main" val="197653745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youtube.com/watch?v=lH01BgsIPuE&amp;si=EnSIkaIECMiOm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A41A24-0D44-67CC-7B1E-9D55197891D4}"/>
              </a:ext>
            </a:extLst>
          </p:cNvPr>
          <p:cNvPicPr>
            <a:picLocks noChangeAspect="1"/>
          </p:cNvPicPr>
          <p:nvPr/>
        </p:nvPicPr>
        <p:blipFill rotWithShape="1">
          <a:blip r:embed="rId2"/>
          <a:srcRect l="6875" t="24660" r="62258" b="58256"/>
          <a:stretch/>
        </p:blipFill>
        <p:spPr>
          <a:xfrm>
            <a:off x="5084982" y="561136"/>
            <a:ext cx="4071315" cy="1677383"/>
          </a:xfrm>
          <a:prstGeom prst="rect">
            <a:avLst/>
          </a:prstGeom>
        </p:spPr>
      </p:pic>
      <p:pic>
        <p:nvPicPr>
          <p:cNvPr id="1026" name="Picture 2" descr="Nirma University - NAAC A+ Grade - UGC Approved">
            <a:extLst>
              <a:ext uri="{FF2B5EF4-FFF2-40B4-BE49-F238E27FC236}">
                <a16:creationId xmlns:a16="http://schemas.microsoft.com/office/drawing/2014/main" id="{5C8C7778-BC89-9413-1CD3-0D1ADD334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350" y="581787"/>
            <a:ext cx="1459557" cy="621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nghamton University">
            <a:extLst>
              <a:ext uri="{FF2B5EF4-FFF2-40B4-BE49-F238E27FC236}">
                <a16:creationId xmlns:a16="http://schemas.microsoft.com/office/drawing/2014/main" id="{E916F9BA-EED1-461C-B8F0-513C44E73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688" y="475815"/>
            <a:ext cx="769274" cy="7692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 JK Lakshmi Cement">
            <a:extLst>
              <a:ext uri="{FF2B5EF4-FFF2-40B4-BE49-F238E27FC236}">
                <a16:creationId xmlns:a16="http://schemas.microsoft.com/office/drawing/2014/main" id="{9D1612C5-C8DD-3F98-9167-587D19BB4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3844" y="586899"/>
            <a:ext cx="1587353" cy="7281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daipur Cement Works Ltd approves fund raising, rights issue | EquityBulls">
            <a:extLst>
              <a:ext uri="{FF2B5EF4-FFF2-40B4-BE49-F238E27FC236}">
                <a16:creationId xmlns:a16="http://schemas.microsoft.com/office/drawing/2014/main" id="{4A5EC5BB-3402-D4CD-14E4-32F404AF70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73844" y="1420753"/>
            <a:ext cx="1520642" cy="7128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68FE40-3F26-18F1-8BA7-6A13AA2668C1}"/>
              </a:ext>
            </a:extLst>
          </p:cNvPr>
          <p:cNvSpPr txBox="1"/>
          <p:nvPr/>
        </p:nvSpPr>
        <p:spPr>
          <a:xfrm>
            <a:off x="3010588" y="707952"/>
            <a:ext cx="591820" cy="369332"/>
          </a:xfrm>
          <a:prstGeom prst="rect">
            <a:avLst/>
          </a:prstGeom>
          <a:noFill/>
        </p:spPr>
        <p:txBody>
          <a:bodyPr wrap="square" rtlCol="0">
            <a:spAutoFit/>
          </a:bodyPr>
          <a:lstStyle/>
          <a:p>
            <a:r>
              <a:rPr lang="en-US" dirty="0"/>
              <a:t>X</a:t>
            </a:r>
            <a:endParaRPr lang="en-IN" dirty="0"/>
          </a:p>
        </p:txBody>
      </p:sp>
      <p:sp>
        <p:nvSpPr>
          <p:cNvPr id="8" name="TextBox 7">
            <a:extLst>
              <a:ext uri="{FF2B5EF4-FFF2-40B4-BE49-F238E27FC236}">
                <a16:creationId xmlns:a16="http://schemas.microsoft.com/office/drawing/2014/main" id="{5C97DA28-3526-E110-BDCA-5D60F8EBBC2C}"/>
              </a:ext>
            </a:extLst>
          </p:cNvPr>
          <p:cNvSpPr txBox="1"/>
          <p:nvPr/>
        </p:nvSpPr>
        <p:spPr>
          <a:xfrm>
            <a:off x="8283387" y="5650533"/>
            <a:ext cx="4955804" cy="646331"/>
          </a:xfrm>
          <a:prstGeom prst="rect">
            <a:avLst/>
          </a:prstGeom>
          <a:noFill/>
        </p:spPr>
        <p:txBody>
          <a:bodyPr wrap="square" rtlCol="0">
            <a:spAutoFit/>
          </a:bodyPr>
          <a:lstStyle/>
          <a:p>
            <a:r>
              <a:rPr lang="en-US" dirty="0">
                <a:solidFill>
                  <a:schemeClr val="accent5">
                    <a:lumMod val="75000"/>
                  </a:schemeClr>
                </a:solidFill>
              </a:rPr>
              <a:t>TEAM : RANKER</a:t>
            </a:r>
          </a:p>
          <a:p>
            <a:r>
              <a:rPr lang="en-US" dirty="0">
                <a:solidFill>
                  <a:schemeClr val="accent5">
                    <a:lumMod val="75000"/>
                  </a:schemeClr>
                </a:solidFill>
              </a:rPr>
              <a:t>TEAM LEADER : AYUSHI AGARWAL</a:t>
            </a:r>
            <a:endParaRPr lang="en-IN" dirty="0">
              <a:solidFill>
                <a:schemeClr val="accent5">
                  <a:lumMod val="75000"/>
                </a:schemeClr>
              </a:solidFill>
            </a:endParaRPr>
          </a:p>
        </p:txBody>
      </p:sp>
      <p:sp>
        <p:nvSpPr>
          <p:cNvPr id="9" name="Rectangle 8">
            <a:extLst>
              <a:ext uri="{FF2B5EF4-FFF2-40B4-BE49-F238E27FC236}">
                <a16:creationId xmlns:a16="http://schemas.microsoft.com/office/drawing/2014/main" id="{EB01A1CD-7F1A-CCF8-58AF-813896ADEEA1}"/>
              </a:ext>
            </a:extLst>
          </p:cNvPr>
          <p:cNvSpPr/>
          <p:nvPr/>
        </p:nvSpPr>
        <p:spPr>
          <a:xfrm>
            <a:off x="7924799" y="2054743"/>
            <a:ext cx="358588" cy="183776"/>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9901868A-4B4D-BE04-3203-0D930FFF9733}"/>
              </a:ext>
            </a:extLst>
          </p:cNvPr>
          <p:cNvSpPr txBox="1"/>
          <p:nvPr/>
        </p:nvSpPr>
        <p:spPr>
          <a:xfrm>
            <a:off x="10526695" y="212455"/>
            <a:ext cx="1281650" cy="369332"/>
          </a:xfrm>
          <a:prstGeom prst="rect">
            <a:avLst/>
          </a:prstGeom>
          <a:noFill/>
        </p:spPr>
        <p:txBody>
          <a:bodyPr wrap="square" rtlCol="0">
            <a:spAutoFit/>
          </a:bodyPr>
          <a:lstStyle/>
          <a:p>
            <a:r>
              <a:rPr lang="en-US" dirty="0">
                <a:solidFill>
                  <a:srgbClr val="0070C0"/>
                </a:solidFill>
                <a:latin typeface="Algerian" panose="04020705040A02060702" pitchFamily="82" charset="0"/>
              </a:rPr>
              <a:t>Sponsors</a:t>
            </a:r>
            <a:endParaRPr lang="en-IN" dirty="0">
              <a:solidFill>
                <a:srgbClr val="0070C0"/>
              </a:solidFill>
              <a:latin typeface="Algerian" panose="04020705040A02060702" pitchFamily="82" charset="0"/>
            </a:endParaRPr>
          </a:p>
        </p:txBody>
      </p:sp>
      <p:sp>
        <p:nvSpPr>
          <p:cNvPr id="11" name="TextBox 10">
            <a:extLst>
              <a:ext uri="{FF2B5EF4-FFF2-40B4-BE49-F238E27FC236}">
                <a16:creationId xmlns:a16="http://schemas.microsoft.com/office/drawing/2014/main" id="{F6E553A1-CC1C-A181-1DF6-E9329C91AB33}"/>
              </a:ext>
            </a:extLst>
          </p:cNvPr>
          <p:cNvSpPr txBox="1"/>
          <p:nvPr/>
        </p:nvSpPr>
        <p:spPr>
          <a:xfrm>
            <a:off x="2158260" y="170815"/>
            <a:ext cx="1703294" cy="369332"/>
          </a:xfrm>
          <a:prstGeom prst="rect">
            <a:avLst/>
          </a:prstGeom>
          <a:noFill/>
        </p:spPr>
        <p:txBody>
          <a:bodyPr wrap="square" rtlCol="0">
            <a:spAutoFit/>
          </a:bodyPr>
          <a:lstStyle/>
          <a:p>
            <a:r>
              <a:rPr lang="en-US" dirty="0">
                <a:latin typeface="Algerian" panose="04020705040A02060702" pitchFamily="82" charset="0"/>
              </a:rPr>
              <a:t>Organizers</a:t>
            </a:r>
            <a:endParaRPr lang="en-IN" dirty="0">
              <a:latin typeface="Algerian" panose="04020705040A02060702" pitchFamily="82" charset="0"/>
            </a:endParaRPr>
          </a:p>
        </p:txBody>
      </p:sp>
      <p:sp>
        <p:nvSpPr>
          <p:cNvPr id="12" name="TextBox 11">
            <a:extLst>
              <a:ext uri="{FF2B5EF4-FFF2-40B4-BE49-F238E27FC236}">
                <a16:creationId xmlns:a16="http://schemas.microsoft.com/office/drawing/2014/main" id="{09C51A0B-245A-C69F-4C65-BF807893D53C}"/>
              </a:ext>
            </a:extLst>
          </p:cNvPr>
          <p:cNvSpPr txBox="1"/>
          <p:nvPr/>
        </p:nvSpPr>
        <p:spPr>
          <a:xfrm>
            <a:off x="3602408" y="2693412"/>
            <a:ext cx="10300445" cy="954107"/>
          </a:xfrm>
          <a:prstGeom prst="rect">
            <a:avLst/>
          </a:prstGeom>
          <a:noFill/>
        </p:spPr>
        <p:txBody>
          <a:bodyPr wrap="square" rtlCol="0">
            <a:spAutoFit/>
          </a:bodyPr>
          <a:lstStyle/>
          <a:p>
            <a:r>
              <a:rPr lang="en-US" sz="2800" dirty="0">
                <a:solidFill>
                  <a:srgbClr val="00B050"/>
                </a:solidFill>
                <a:latin typeface="Times New Roman" panose="02020603050405020304" pitchFamily="18" charset="0"/>
                <a:cs typeface="Times New Roman" panose="02020603050405020304" pitchFamily="18" charset="0"/>
              </a:rPr>
              <a:t>TRACK#5 : </a:t>
            </a:r>
            <a:r>
              <a:rPr lang="en-US" sz="2800" u="sng" dirty="0">
                <a:solidFill>
                  <a:srgbClr val="00B050"/>
                </a:solidFill>
                <a:latin typeface="Times New Roman" panose="02020603050405020304" pitchFamily="18" charset="0"/>
                <a:cs typeface="Times New Roman" panose="02020603050405020304" pitchFamily="18" charset="0"/>
              </a:rPr>
              <a:t>HUMAN</a:t>
            </a:r>
            <a:r>
              <a:rPr lang="en-US" sz="2800" dirty="0">
                <a:solidFill>
                  <a:srgbClr val="00B050"/>
                </a:solidFill>
                <a:latin typeface="Times New Roman" panose="02020603050405020304" pitchFamily="18" charset="0"/>
                <a:cs typeface="Times New Roman" panose="02020603050405020304" pitchFamily="18" charset="0"/>
              </a:rPr>
              <a:t> </a:t>
            </a:r>
            <a:r>
              <a:rPr lang="en-US" sz="2800" u="sng" dirty="0">
                <a:solidFill>
                  <a:srgbClr val="00B050"/>
                </a:solidFill>
                <a:latin typeface="Times New Roman" panose="02020603050405020304" pitchFamily="18" charset="0"/>
                <a:cs typeface="Times New Roman" panose="02020603050405020304" pitchFamily="18" charset="0"/>
              </a:rPr>
              <a:t>FACE</a:t>
            </a:r>
            <a:r>
              <a:rPr lang="en-US" sz="2800" dirty="0">
                <a:solidFill>
                  <a:srgbClr val="00B050"/>
                </a:solidFill>
                <a:latin typeface="Times New Roman" panose="02020603050405020304" pitchFamily="18" charset="0"/>
                <a:cs typeface="Times New Roman" panose="02020603050405020304" pitchFamily="18" charset="0"/>
              </a:rPr>
              <a:t> </a:t>
            </a:r>
            <a:r>
              <a:rPr lang="en-US" sz="2800" u="sng" dirty="0">
                <a:solidFill>
                  <a:srgbClr val="00B050"/>
                </a:solidFill>
                <a:latin typeface="Times New Roman" panose="02020603050405020304" pitchFamily="18" charset="0"/>
                <a:cs typeface="Times New Roman" panose="02020603050405020304" pitchFamily="18" charset="0"/>
              </a:rPr>
              <a:t>RECOGNITION</a:t>
            </a:r>
            <a:r>
              <a:rPr lang="en-US" sz="2800" dirty="0">
                <a:solidFill>
                  <a:srgbClr val="00B050"/>
                </a:solidFill>
                <a:latin typeface="Times New Roman" panose="02020603050405020304" pitchFamily="18" charset="0"/>
                <a:cs typeface="Times New Roman" panose="02020603050405020304" pitchFamily="18" charset="0"/>
              </a:rPr>
              <a:t> </a:t>
            </a:r>
          </a:p>
          <a:p>
            <a:r>
              <a:rPr lang="en-US" sz="2800" dirty="0">
                <a:solidFill>
                  <a:srgbClr val="00B050"/>
                </a:solidFill>
                <a:latin typeface="Times New Roman" panose="02020603050405020304" pitchFamily="18" charset="0"/>
                <a:cs typeface="Times New Roman" panose="02020603050405020304" pitchFamily="18" charset="0"/>
              </a:rPr>
              <a:t>                     </a:t>
            </a:r>
            <a:r>
              <a:rPr lang="en-US" sz="2800" u="sng" dirty="0">
                <a:solidFill>
                  <a:srgbClr val="00B050"/>
                </a:solidFill>
                <a:latin typeface="Times New Roman" panose="02020603050405020304" pitchFamily="18" charset="0"/>
                <a:cs typeface="Times New Roman" panose="02020603050405020304" pitchFamily="18" charset="0"/>
              </a:rPr>
              <a:t>BY</a:t>
            </a:r>
            <a:r>
              <a:rPr lang="en-US" sz="2800" dirty="0">
                <a:solidFill>
                  <a:srgbClr val="00B050"/>
                </a:solidFill>
                <a:latin typeface="Times New Roman" panose="02020603050405020304" pitchFamily="18" charset="0"/>
                <a:cs typeface="Times New Roman" panose="02020603050405020304" pitchFamily="18" charset="0"/>
              </a:rPr>
              <a:t> </a:t>
            </a:r>
            <a:r>
              <a:rPr lang="en-US" sz="2800" u="sng" dirty="0">
                <a:solidFill>
                  <a:srgbClr val="00B050"/>
                </a:solidFill>
                <a:latin typeface="Times New Roman" panose="02020603050405020304" pitchFamily="18" charset="0"/>
                <a:cs typeface="Times New Roman" panose="02020603050405020304" pitchFamily="18" charset="0"/>
              </a:rPr>
              <a:t>USING</a:t>
            </a:r>
            <a:r>
              <a:rPr lang="en-US" sz="2800" dirty="0">
                <a:solidFill>
                  <a:srgbClr val="00B050"/>
                </a:solidFill>
                <a:latin typeface="Times New Roman" panose="02020603050405020304" pitchFamily="18" charset="0"/>
                <a:cs typeface="Times New Roman" panose="02020603050405020304" pitchFamily="18" charset="0"/>
              </a:rPr>
              <a:t> </a:t>
            </a:r>
            <a:r>
              <a:rPr lang="en-US" sz="2800" u="sng" dirty="0">
                <a:solidFill>
                  <a:srgbClr val="00B050"/>
                </a:solidFill>
                <a:latin typeface="Times New Roman" panose="02020603050405020304" pitchFamily="18" charset="0"/>
                <a:cs typeface="Times New Roman" panose="02020603050405020304" pitchFamily="18" charset="0"/>
              </a:rPr>
              <a:t>COMPUTER</a:t>
            </a:r>
            <a:r>
              <a:rPr lang="en-US" sz="2800" dirty="0">
                <a:solidFill>
                  <a:srgbClr val="00B050"/>
                </a:solidFill>
                <a:latin typeface="Times New Roman" panose="02020603050405020304" pitchFamily="18" charset="0"/>
                <a:cs typeface="Times New Roman" panose="02020603050405020304" pitchFamily="18" charset="0"/>
              </a:rPr>
              <a:t> </a:t>
            </a:r>
            <a:r>
              <a:rPr lang="en-US" sz="2800" u="sng" dirty="0">
                <a:solidFill>
                  <a:srgbClr val="00B050"/>
                </a:solidFill>
                <a:latin typeface="Times New Roman" panose="02020603050405020304" pitchFamily="18" charset="0"/>
                <a:cs typeface="Times New Roman" panose="02020603050405020304" pitchFamily="18" charset="0"/>
              </a:rPr>
              <a:t>VISION</a:t>
            </a:r>
            <a:endParaRPr lang="en-IN" sz="2800" u="sng"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017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FDB6-24C8-5F5F-675F-231A28F22FB1}"/>
              </a:ext>
            </a:extLst>
          </p:cNvPr>
          <p:cNvSpPr>
            <a:spLocks noGrp="1"/>
          </p:cNvSpPr>
          <p:nvPr>
            <p:ph type="title"/>
          </p:nvPr>
        </p:nvSpPr>
        <p:spPr>
          <a:xfrm>
            <a:off x="1439487" y="1597679"/>
            <a:ext cx="10018713" cy="996202"/>
          </a:xfrm>
        </p:spPr>
        <p:txBody>
          <a:bodyPr>
            <a:normAutofit/>
          </a:bodyPr>
          <a:lstStyle/>
          <a:p>
            <a:r>
              <a:rPr lang="en-US" sz="3600" dirty="0">
                <a:solidFill>
                  <a:schemeClr val="accent6">
                    <a:lumMod val="75000"/>
                  </a:schemeClr>
                </a:solidFill>
                <a:latin typeface="Algerian" panose="04020705040A02060702" pitchFamily="82" charset="0"/>
              </a:rPr>
              <a:t>TEAM : RANKER</a:t>
            </a:r>
            <a:endParaRPr lang="en-IN" sz="4400" dirty="0">
              <a:solidFill>
                <a:schemeClr val="accent6">
                  <a:lumMod val="75000"/>
                </a:schemeClr>
              </a:solidFill>
            </a:endParaRPr>
          </a:p>
        </p:txBody>
      </p:sp>
      <p:sp>
        <p:nvSpPr>
          <p:cNvPr id="5" name="TextBox 4">
            <a:extLst>
              <a:ext uri="{FF2B5EF4-FFF2-40B4-BE49-F238E27FC236}">
                <a16:creationId xmlns:a16="http://schemas.microsoft.com/office/drawing/2014/main" id="{7499AEAD-B517-A12D-3180-C24B425E3B86}"/>
              </a:ext>
            </a:extLst>
          </p:cNvPr>
          <p:cNvSpPr txBox="1"/>
          <p:nvPr/>
        </p:nvSpPr>
        <p:spPr>
          <a:xfrm>
            <a:off x="1219201" y="735905"/>
            <a:ext cx="11089341" cy="861774"/>
          </a:xfrm>
          <a:prstGeom prst="rect">
            <a:avLst/>
          </a:prstGeom>
          <a:noFill/>
        </p:spPr>
        <p:txBody>
          <a:bodyPr wrap="square">
            <a:spAutoFit/>
          </a:bodyPr>
          <a:lstStyle/>
          <a:p>
            <a:r>
              <a:rPr lang="en-US" sz="2000" dirty="0">
                <a:solidFill>
                  <a:srgbClr val="0070C0"/>
                </a:solidFill>
              </a:rPr>
              <a:t>          </a:t>
            </a:r>
            <a:r>
              <a:rPr lang="en-US" sz="3200" dirty="0">
                <a:solidFill>
                  <a:srgbClr val="0070C0"/>
                </a:solidFill>
              </a:rPr>
              <a:t>SRM INSTITUTE OF SCIENCE AND TECHNOLOGY</a:t>
            </a:r>
            <a:endParaRPr lang="en-US" sz="4800" dirty="0">
              <a:solidFill>
                <a:srgbClr val="0070C0"/>
              </a:solidFill>
            </a:endParaRPr>
          </a:p>
          <a:p>
            <a:endParaRPr lang="en-IN" dirty="0">
              <a:solidFill>
                <a:schemeClr val="accent5">
                  <a:lumMod val="75000"/>
                </a:schemeClr>
              </a:solidFill>
            </a:endParaRPr>
          </a:p>
        </p:txBody>
      </p:sp>
      <p:pic>
        <p:nvPicPr>
          <p:cNvPr id="6" name="Picture 12" descr="SRM University Logo PNG Vector (EPS) Free Download">
            <a:extLst>
              <a:ext uri="{FF2B5EF4-FFF2-40B4-BE49-F238E27FC236}">
                <a16:creationId xmlns:a16="http://schemas.microsoft.com/office/drawing/2014/main" id="{0F826AB8-B1B6-86D3-F2A2-E02470074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3882" y="385908"/>
            <a:ext cx="1493646" cy="7269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D8D5600-884A-E3AB-E358-B777E9763AFA}"/>
              </a:ext>
            </a:extLst>
          </p:cNvPr>
          <p:cNvPicPr>
            <a:picLocks noChangeAspect="1"/>
          </p:cNvPicPr>
          <p:nvPr/>
        </p:nvPicPr>
        <p:blipFill rotWithShape="1">
          <a:blip r:embed="rId3"/>
          <a:srcRect l="37280" t="15686" r="37573" b="25556"/>
          <a:stretch/>
        </p:blipFill>
        <p:spPr>
          <a:xfrm>
            <a:off x="9368846" y="3809132"/>
            <a:ext cx="1550198" cy="2037469"/>
          </a:xfrm>
          <a:prstGeom prst="rect">
            <a:avLst/>
          </a:prstGeom>
        </p:spPr>
      </p:pic>
      <p:pic>
        <p:nvPicPr>
          <p:cNvPr id="14" name="Picture 13">
            <a:extLst>
              <a:ext uri="{FF2B5EF4-FFF2-40B4-BE49-F238E27FC236}">
                <a16:creationId xmlns:a16="http://schemas.microsoft.com/office/drawing/2014/main" id="{D05B8C85-EE9F-4A9B-C3CB-ADA6E557A8DE}"/>
              </a:ext>
            </a:extLst>
          </p:cNvPr>
          <p:cNvPicPr>
            <a:picLocks noChangeAspect="1"/>
          </p:cNvPicPr>
          <p:nvPr/>
        </p:nvPicPr>
        <p:blipFill rotWithShape="1">
          <a:blip r:embed="rId4"/>
          <a:srcRect l="38696" t="18099" r="38818" b="30990"/>
          <a:stretch/>
        </p:blipFill>
        <p:spPr>
          <a:xfrm>
            <a:off x="4747459" y="3842414"/>
            <a:ext cx="1506301" cy="1918447"/>
          </a:xfrm>
          <a:prstGeom prst="rect">
            <a:avLst/>
          </a:prstGeom>
        </p:spPr>
      </p:pic>
      <p:pic>
        <p:nvPicPr>
          <p:cNvPr id="16" name="Picture 15">
            <a:extLst>
              <a:ext uri="{FF2B5EF4-FFF2-40B4-BE49-F238E27FC236}">
                <a16:creationId xmlns:a16="http://schemas.microsoft.com/office/drawing/2014/main" id="{882EBCCC-C786-7D97-82DA-430990FCD208}"/>
              </a:ext>
            </a:extLst>
          </p:cNvPr>
          <p:cNvPicPr>
            <a:picLocks noChangeAspect="1"/>
          </p:cNvPicPr>
          <p:nvPr/>
        </p:nvPicPr>
        <p:blipFill rotWithShape="1">
          <a:blip r:embed="rId5"/>
          <a:srcRect l="30882" t="8758" r="30735" b="13216"/>
          <a:stretch/>
        </p:blipFill>
        <p:spPr>
          <a:xfrm>
            <a:off x="6300416" y="3868644"/>
            <a:ext cx="1506301" cy="1918446"/>
          </a:xfrm>
          <a:prstGeom prst="rect">
            <a:avLst/>
          </a:prstGeom>
        </p:spPr>
      </p:pic>
      <p:pic>
        <p:nvPicPr>
          <p:cNvPr id="18" name="Picture 17">
            <a:extLst>
              <a:ext uri="{FF2B5EF4-FFF2-40B4-BE49-F238E27FC236}">
                <a16:creationId xmlns:a16="http://schemas.microsoft.com/office/drawing/2014/main" id="{42D3E95D-147F-35D8-8A9B-0D1D069D5319}"/>
              </a:ext>
            </a:extLst>
          </p:cNvPr>
          <p:cNvPicPr>
            <a:picLocks noChangeAspect="1"/>
          </p:cNvPicPr>
          <p:nvPr/>
        </p:nvPicPr>
        <p:blipFill rotWithShape="1">
          <a:blip r:embed="rId6"/>
          <a:srcRect l="38530" t="18763" r="38750" b="28105"/>
          <a:stretch/>
        </p:blipFill>
        <p:spPr>
          <a:xfrm>
            <a:off x="7818648" y="3821850"/>
            <a:ext cx="1550198" cy="2039171"/>
          </a:xfrm>
          <a:prstGeom prst="rect">
            <a:avLst/>
          </a:prstGeom>
        </p:spPr>
      </p:pic>
      <p:pic>
        <p:nvPicPr>
          <p:cNvPr id="20" name="Picture 19">
            <a:extLst>
              <a:ext uri="{FF2B5EF4-FFF2-40B4-BE49-F238E27FC236}">
                <a16:creationId xmlns:a16="http://schemas.microsoft.com/office/drawing/2014/main" id="{6FDB17C9-4F20-1D3D-FF42-AFFD2508E432}"/>
              </a:ext>
            </a:extLst>
          </p:cNvPr>
          <p:cNvPicPr>
            <a:picLocks noChangeAspect="1"/>
          </p:cNvPicPr>
          <p:nvPr/>
        </p:nvPicPr>
        <p:blipFill rotWithShape="1">
          <a:blip r:embed="rId7"/>
          <a:srcRect l="36765" t="15751" r="36983" b="25752"/>
          <a:stretch/>
        </p:blipFill>
        <p:spPr>
          <a:xfrm>
            <a:off x="3216880" y="3842415"/>
            <a:ext cx="1530579" cy="1918446"/>
          </a:xfrm>
          <a:prstGeom prst="rect">
            <a:avLst/>
          </a:prstGeom>
        </p:spPr>
      </p:pic>
      <p:sp>
        <p:nvSpPr>
          <p:cNvPr id="21" name="TextBox 20">
            <a:extLst>
              <a:ext uri="{FF2B5EF4-FFF2-40B4-BE49-F238E27FC236}">
                <a16:creationId xmlns:a16="http://schemas.microsoft.com/office/drawing/2014/main" id="{98675119-D3A5-31C9-2740-8FD1D764CCAB}"/>
              </a:ext>
            </a:extLst>
          </p:cNvPr>
          <p:cNvSpPr txBox="1"/>
          <p:nvPr/>
        </p:nvSpPr>
        <p:spPr>
          <a:xfrm>
            <a:off x="3411071" y="2790783"/>
            <a:ext cx="6705600" cy="523220"/>
          </a:xfrm>
          <a:prstGeom prst="rect">
            <a:avLst/>
          </a:prstGeom>
          <a:noFill/>
        </p:spPr>
        <p:txBody>
          <a:bodyPr wrap="square" rtlCol="0">
            <a:spAutoFit/>
          </a:bodyPr>
          <a:lstStyle/>
          <a:p>
            <a:r>
              <a:rPr lang="en-US" sz="2800" dirty="0">
                <a:solidFill>
                  <a:schemeClr val="accent4">
                    <a:lumMod val="50000"/>
                  </a:schemeClr>
                </a:solidFill>
              </a:rPr>
              <a:t>MEET THE TEAM MEMBERS OF RANKER</a:t>
            </a:r>
          </a:p>
        </p:txBody>
      </p:sp>
      <p:sp>
        <p:nvSpPr>
          <p:cNvPr id="22" name="TextBox 21">
            <a:extLst>
              <a:ext uri="{FF2B5EF4-FFF2-40B4-BE49-F238E27FC236}">
                <a16:creationId xmlns:a16="http://schemas.microsoft.com/office/drawing/2014/main" id="{E16BA3DE-B6B1-F964-4949-5B3DFDE818DC}"/>
              </a:ext>
            </a:extLst>
          </p:cNvPr>
          <p:cNvSpPr txBox="1"/>
          <p:nvPr/>
        </p:nvSpPr>
        <p:spPr>
          <a:xfrm>
            <a:off x="3041599" y="5798424"/>
            <a:ext cx="2689412" cy="923330"/>
          </a:xfrm>
          <a:prstGeom prst="rect">
            <a:avLst/>
          </a:prstGeom>
          <a:noFill/>
        </p:spPr>
        <p:txBody>
          <a:bodyPr wrap="square" rtlCol="0">
            <a:spAutoFit/>
          </a:bodyPr>
          <a:lstStyle/>
          <a:p>
            <a:r>
              <a:rPr lang="en-US" dirty="0"/>
              <a:t>Ayushi Agarwal</a:t>
            </a:r>
          </a:p>
          <a:p>
            <a:r>
              <a:rPr lang="en-US" dirty="0"/>
              <a:t>(Team Leader)</a:t>
            </a:r>
          </a:p>
          <a:p>
            <a:endParaRPr lang="en-IN" dirty="0"/>
          </a:p>
        </p:txBody>
      </p:sp>
      <p:sp>
        <p:nvSpPr>
          <p:cNvPr id="23" name="TextBox 22">
            <a:extLst>
              <a:ext uri="{FF2B5EF4-FFF2-40B4-BE49-F238E27FC236}">
                <a16:creationId xmlns:a16="http://schemas.microsoft.com/office/drawing/2014/main" id="{2E29F836-FC12-7FFA-7444-1D9FCEFCE9C6}"/>
              </a:ext>
            </a:extLst>
          </p:cNvPr>
          <p:cNvSpPr txBox="1"/>
          <p:nvPr/>
        </p:nvSpPr>
        <p:spPr>
          <a:xfrm>
            <a:off x="4606086" y="5890757"/>
            <a:ext cx="1694330" cy="369332"/>
          </a:xfrm>
          <a:prstGeom prst="rect">
            <a:avLst/>
          </a:prstGeom>
          <a:noFill/>
        </p:spPr>
        <p:txBody>
          <a:bodyPr wrap="square" rtlCol="0">
            <a:spAutoFit/>
          </a:bodyPr>
          <a:lstStyle/>
          <a:p>
            <a:r>
              <a:rPr lang="en-US" dirty="0"/>
              <a:t>Namrata Singh</a:t>
            </a:r>
            <a:endParaRPr lang="en-IN" dirty="0"/>
          </a:p>
        </p:txBody>
      </p:sp>
      <p:sp>
        <p:nvSpPr>
          <p:cNvPr id="24" name="TextBox 23">
            <a:extLst>
              <a:ext uri="{FF2B5EF4-FFF2-40B4-BE49-F238E27FC236}">
                <a16:creationId xmlns:a16="http://schemas.microsoft.com/office/drawing/2014/main" id="{69DBCD67-D998-896B-4EDE-FDEA1E45B5D7}"/>
              </a:ext>
            </a:extLst>
          </p:cNvPr>
          <p:cNvSpPr txBox="1"/>
          <p:nvPr/>
        </p:nvSpPr>
        <p:spPr>
          <a:xfrm>
            <a:off x="6426716" y="5864501"/>
            <a:ext cx="1417952" cy="369332"/>
          </a:xfrm>
          <a:prstGeom prst="rect">
            <a:avLst/>
          </a:prstGeom>
          <a:noFill/>
        </p:spPr>
        <p:txBody>
          <a:bodyPr wrap="none" rtlCol="0">
            <a:spAutoFit/>
          </a:bodyPr>
          <a:lstStyle/>
          <a:p>
            <a:r>
              <a:rPr lang="en-US" dirty="0"/>
              <a:t>Jhanvi Gupta</a:t>
            </a:r>
            <a:endParaRPr lang="en-IN" dirty="0"/>
          </a:p>
        </p:txBody>
      </p:sp>
      <p:sp>
        <p:nvSpPr>
          <p:cNvPr id="25" name="TextBox 24">
            <a:extLst>
              <a:ext uri="{FF2B5EF4-FFF2-40B4-BE49-F238E27FC236}">
                <a16:creationId xmlns:a16="http://schemas.microsoft.com/office/drawing/2014/main" id="{5CDA8091-52F7-111C-9303-9E28ED9339C3}"/>
              </a:ext>
            </a:extLst>
          </p:cNvPr>
          <p:cNvSpPr txBox="1"/>
          <p:nvPr/>
        </p:nvSpPr>
        <p:spPr>
          <a:xfrm>
            <a:off x="7970968" y="5916830"/>
            <a:ext cx="1972235" cy="369332"/>
          </a:xfrm>
          <a:prstGeom prst="rect">
            <a:avLst/>
          </a:prstGeom>
          <a:noFill/>
        </p:spPr>
        <p:txBody>
          <a:bodyPr wrap="square" rtlCol="0">
            <a:spAutoFit/>
          </a:bodyPr>
          <a:lstStyle/>
          <a:p>
            <a:r>
              <a:rPr lang="en-US" dirty="0"/>
              <a:t>Anjali Singh</a:t>
            </a:r>
            <a:endParaRPr lang="en-IN" dirty="0"/>
          </a:p>
        </p:txBody>
      </p:sp>
      <p:sp>
        <p:nvSpPr>
          <p:cNvPr id="26" name="TextBox 25">
            <a:extLst>
              <a:ext uri="{FF2B5EF4-FFF2-40B4-BE49-F238E27FC236}">
                <a16:creationId xmlns:a16="http://schemas.microsoft.com/office/drawing/2014/main" id="{8881B3B7-A41A-C147-A6A4-D3C57BB614D7}"/>
              </a:ext>
            </a:extLst>
          </p:cNvPr>
          <p:cNvSpPr txBox="1"/>
          <p:nvPr/>
        </p:nvSpPr>
        <p:spPr>
          <a:xfrm>
            <a:off x="9485965" y="5916830"/>
            <a:ext cx="1972235" cy="369332"/>
          </a:xfrm>
          <a:prstGeom prst="rect">
            <a:avLst/>
          </a:prstGeom>
          <a:noFill/>
        </p:spPr>
        <p:txBody>
          <a:bodyPr wrap="square" rtlCol="0">
            <a:spAutoFit/>
          </a:bodyPr>
          <a:lstStyle/>
          <a:p>
            <a:r>
              <a:rPr lang="en-US" dirty="0"/>
              <a:t>C S Hari Chandana</a:t>
            </a:r>
            <a:endParaRPr lang="en-IN" dirty="0"/>
          </a:p>
        </p:txBody>
      </p:sp>
    </p:spTree>
    <p:extLst>
      <p:ext uri="{BB962C8B-B14F-4D97-AF65-F5344CB8AC3E}">
        <p14:creationId xmlns:p14="http://schemas.microsoft.com/office/powerpoint/2010/main" val="3144215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4CD8-3745-8E1E-CCFA-7990A0AE4AEE}"/>
              </a:ext>
            </a:extLst>
          </p:cNvPr>
          <p:cNvSpPr>
            <a:spLocks noGrp="1"/>
          </p:cNvSpPr>
          <p:nvPr>
            <p:ph type="title"/>
          </p:nvPr>
        </p:nvSpPr>
        <p:spPr/>
        <p:txBody>
          <a:bodyPr/>
          <a:lstStyle/>
          <a:p>
            <a:r>
              <a:rPr lang="en-US" u="sng" dirty="0"/>
              <a:t>PROBLEM STATEMENT</a:t>
            </a:r>
            <a:endParaRPr lang="en-IN" u="sng" dirty="0"/>
          </a:p>
        </p:txBody>
      </p:sp>
      <p:sp>
        <p:nvSpPr>
          <p:cNvPr id="4" name="TextBox 3">
            <a:extLst>
              <a:ext uri="{FF2B5EF4-FFF2-40B4-BE49-F238E27FC236}">
                <a16:creationId xmlns:a16="http://schemas.microsoft.com/office/drawing/2014/main" id="{8EDECD0D-7C4D-EAAC-B40F-257A1E86D547}"/>
              </a:ext>
            </a:extLst>
          </p:cNvPr>
          <p:cNvSpPr txBox="1"/>
          <p:nvPr/>
        </p:nvSpPr>
        <p:spPr>
          <a:xfrm>
            <a:off x="2250142" y="2357716"/>
            <a:ext cx="9423212" cy="230832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Our project deals with the task to identify a human face from a CCTV camera with the help of computer vision. If CCTV camera frame contains multiple faces , then developed model must have capability to recognize all the faces in a frame.</a:t>
            </a:r>
          </a:p>
          <a:p>
            <a:pPr algn="just"/>
            <a:r>
              <a:rPr lang="en-US" sz="2400" dirty="0">
                <a:latin typeface="Times New Roman" panose="02020603050405020304" pitchFamily="18" charset="0"/>
                <a:cs typeface="Times New Roman" panose="02020603050405020304" pitchFamily="18" charset="0"/>
              </a:rPr>
              <a:t>After recognition of faces developed ,Software will return face identity and date and time of recognition in a csv file.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356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B088-2196-E72D-9C18-DBC3547F7324}"/>
              </a:ext>
            </a:extLst>
          </p:cNvPr>
          <p:cNvSpPr>
            <a:spLocks noGrp="1"/>
          </p:cNvSpPr>
          <p:nvPr>
            <p:ph type="title"/>
          </p:nvPr>
        </p:nvSpPr>
        <p:spPr>
          <a:xfrm>
            <a:off x="1681534" y="309283"/>
            <a:ext cx="10018713" cy="1752599"/>
          </a:xfrm>
        </p:spPr>
        <p:txBody>
          <a:bodyPr/>
          <a:lstStyle/>
          <a:p>
            <a:r>
              <a:rPr lang="en-US" u="sng" dirty="0"/>
              <a:t>INTRODUCTION</a:t>
            </a:r>
            <a:endParaRPr lang="en-IN" u="sng" dirty="0"/>
          </a:p>
        </p:txBody>
      </p:sp>
      <p:sp>
        <p:nvSpPr>
          <p:cNvPr id="5" name="TextBox 4">
            <a:extLst>
              <a:ext uri="{FF2B5EF4-FFF2-40B4-BE49-F238E27FC236}">
                <a16:creationId xmlns:a16="http://schemas.microsoft.com/office/drawing/2014/main" id="{3B45AD2F-C22D-20F5-28E6-C71AE2920166}"/>
              </a:ext>
            </a:extLst>
          </p:cNvPr>
          <p:cNvSpPr txBox="1"/>
          <p:nvPr/>
        </p:nvSpPr>
        <p:spPr>
          <a:xfrm>
            <a:off x="2796989" y="1631577"/>
            <a:ext cx="8821271" cy="4678204"/>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202124"/>
                </a:solidFill>
                <a:effectLst/>
                <a:latin typeface="arial" panose="020B0604020202020204" pitchFamily="34" charset="0"/>
              </a:rPr>
              <a:t>Machine learning is </a:t>
            </a:r>
            <a:r>
              <a:rPr lang="en-US" sz="2000" b="1" i="0" dirty="0">
                <a:solidFill>
                  <a:srgbClr val="202124"/>
                </a:solidFill>
                <a:effectLst/>
                <a:latin typeface="arial" panose="020B0604020202020204" pitchFamily="34" charset="0"/>
              </a:rPr>
              <a:t>a branch of artificial intelligence and computer science which focuses on the use of data and algorithms to imitate the way that humans learn, gradually improving its accuracy.</a:t>
            </a:r>
          </a:p>
          <a:p>
            <a:pPr marL="342900" indent="-342900" algn="l">
              <a:buFont typeface="Arial" panose="020B0604020202020204" pitchFamily="34" charset="0"/>
              <a:buChar char="•"/>
            </a:pPr>
            <a:r>
              <a:rPr lang="en-US" sz="2000" b="0" i="0" dirty="0">
                <a:solidFill>
                  <a:srgbClr val="212121"/>
                </a:solidFill>
                <a:effectLst/>
                <a:latin typeface="Roboto" panose="02000000000000000000" pitchFamily="2" charset="0"/>
              </a:rPr>
              <a:t>Supervised machine learning builds a model that makes predictions based on evidence in the presence of uncertainty. </a:t>
            </a:r>
          </a:p>
          <a:p>
            <a:pPr marL="342900" indent="-342900" algn="l">
              <a:buFont typeface="Arial" panose="020B0604020202020204" pitchFamily="34" charset="0"/>
              <a:buChar char="•"/>
            </a:pPr>
            <a:r>
              <a:rPr lang="en-US" sz="2000" b="0" i="0" dirty="0">
                <a:solidFill>
                  <a:srgbClr val="212121"/>
                </a:solidFill>
                <a:effectLst/>
                <a:latin typeface="Roboto" panose="02000000000000000000" pitchFamily="2" charset="0"/>
              </a:rPr>
              <a:t>A supervised learning algorithm takes a known set of input data and known responses to the data (output) and trains a model to generate reasonable predictions for the response to new data.</a:t>
            </a:r>
          </a:p>
          <a:p>
            <a:pPr marL="342900" indent="-342900" algn="l">
              <a:buFont typeface="Arial" panose="020B0604020202020204" pitchFamily="34" charset="0"/>
              <a:buChar char="•"/>
            </a:pPr>
            <a:r>
              <a:rPr lang="en-US" sz="2000" dirty="0"/>
              <a:t>Our team has made a program regarding Face recognition by using </a:t>
            </a:r>
            <a:r>
              <a:rPr lang="en-US" sz="2000" dirty="0" err="1"/>
              <a:t>Jupyter</a:t>
            </a:r>
            <a:r>
              <a:rPr lang="en-US" sz="2000" dirty="0"/>
              <a:t> notebook. We have imported various libraries like open cv library and </a:t>
            </a:r>
            <a:r>
              <a:rPr lang="en-US" sz="2000" dirty="0" err="1"/>
              <a:t>os</a:t>
            </a:r>
            <a:r>
              <a:rPr lang="en-US" sz="2000" dirty="0"/>
              <a:t> library.</a:t>
            </a:r>
            <a:endParaRPr lang="en-US" sz="2000" b="0" i="0" dirty="0">
              <a:solidFill>
                <a:srgbClr val="212121"/>
              </a:solidFill>
              <a:effectLst/>
              <a:latin typeface="Roboto" panose="02000000000000000000" pitchFamily="2" charset="0"/>
            </a:endParaRPr>
          </a:p>
          <a:p>
            <a:pPr marL="342900" indent="-342900">
              <a:buFont typeface="Arial" panose="020B0604020202020204" pitchFamily="34" charset="0"/>
              <a:buChar char="•"/>
            </a:pPr>
            <a:r>
              <a:rPr lang="en-US" sz="2000" dirty="0">
                <a:solidFill>
                  <a:srgbClr val="212121"/>
                </a:solidFill>
                <a:latin typeface="Roboto" panose="02000000000000000000" pitchFamily="2" charset="0"/>
              </a:rPr>
              <a:t>In our project we train the system to recognize the human face of worker so that it can recognize and register it and replicate the same when new data entries are encountered.</a:t>
            </a:r>
            <a:r>
              <a:rPr lang="en-US" sz="2000" dirty="0"/>
              <a:t> It then returns the respective worker id and name from </a:t>
            </a:r>
            <a:r>
              <a:rPr lang="en-US" sz="2000" dirty="0" err="1"/>
              <a:t>sql</a:t>
            </a:r>
            <a:r>
              <a:rPr lang="en-US" sz="2000" dirty="0"/>
              <a:t> database.</a:t>
            </a:r>
          </a:p>
          <a:p>
            <a:pPr algn="l"/>
            <a:endParaRPr lang="en-IN" dirty="0"/>
          </a:p>
        </p:txBody>
      </p:sp>
    </p:spTree>
    <p:extLst>
      <p:ext uri="{BB962C8B-B14F-4D97-AF65-F5344CB8AC3E}">
        <p14:creationId xmlns:p14="http://schemas.microsoft.com/office/powerpoint/2010/main" val="4044940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1E15-FC87-7211-E7E7-A6B952DBC10A}"/>
              </a:ext>
            </a:extLst>
          </p:cNvPr>
          <p:cNvSpPr>
            <a:spLocks noGrp="1"/>
          </p:cNvSpPr>
          <p:nvPr>
            <p:ph type="title"/>
          </p:nvPr>
        </p:nvSpPr>
        <p:spPr>
          <a:xfrm>
            <a:off x="1780146" y="190500"/>
            <a:ext cx="10018713" cy="1752599"/>
          </a:xfrm>
        </p:spPr>
        <p:txBody>
          <a:bodyPr/>
          <a:lstStyle/>
          <a:p>
            <a:r>
              <a:rPr lang="en-US" u="sng" dirty="0"/>
              <a:t>HACKATHON PROJECT PROPOSAL</a:t>
            </a:r>
            <a:endParaRPr lang="en-IN" u="sng" dirty="0"/>
          </a:p>
        </p:txBody>
      </p:sp>
      <p:sp>
        <p:nvSpPr>
          <p:cNvPr id="8" name="TextBox 7">
            <a:extLst>
              <a:ext uri="{FF2B5EF4-FFF2-40B4-BE49-F238E27FC236}">
                <a16:creationId xmlns:a16="http://schemas.microsoft.com/office/drawing/2014/main" id="{A9563389-3886-2D64-0A3C-80B23A60CA18}"/>
              </a:ext>
            </a:extLst>
          </p:cNvPr>
          <p:cNvSpPr txBox="1"/>
          <p:nvPr/>
        </p:nvSpPr>
        <p:spPr>
          <a:xfrm>
            <a:off x="2554942" y="1943099"/>
            <a:ext cx="9018494" cy="3416320"/>
          </a:xfrm>
          <a:prstGeom prst="rect">
            <a:avLst/>
          </a:prstGeom>
          <a:noFill/>
        </p:spPr>
        <p:txBody>
          <a:bodyPr wrap="square" rtlCol="0">
            <a:spAutoFit/>
          </a:bodyPr>
          <a:lstStyle/>
          <a:p>
            <a:r>
              <a:rPr lang="en-US" dirty="0"/>
              <a:t>The hackathon started from 3</a:t>
            </a:r>
            <a:r>
              <a:rPr lang="en-US" baseline="30000" dirty="0"/>
              <a:t>rd</a:t>
            </a:r>
            <a:r>
              <a:rPr lang="en-US" dirty="0"/>
              <a:t> march and was up to  5</a:t>
            </a:r>
            <a:r>
              <a:rPr lang="en-US" baseline="30000" dirty="0"/>
              <a:t>th</a:t>
            </a:r>
            <a:r>
              <a:rPr lang="en-US" dirty="0"/>
              <a:t> march 2023</a:t>
            </a:r>
          </a:p>
          <a:p>
            <a:endParaRPr lang="en-IN" dirty="0"/>
          </a:p>
          <a:p>
            <a:r>
              <a:rPr lang="en-IN" dirty="0"/>
              <a:t>Object</a:t>
            </a:r>
            <a:r>
              <a:rPr lang="en-US" dirty="0" err="1"/>
              <a:t>ive</a:t>
            </a:r>
            <a:r>
              <a:rPr lang="en-US" dirty="0"/>
              <a:t>  : To recognize human face from  CCTV camera and return the details like name and id of the user.</a:t>
            </a:r>
          </a:p>
          <a:p>
            <a:endParaRPr lang="en-US" dirty="0"/>
          </a:p>
          <a:p>
            <a:r>
              <a:rPr lang="en-US" dirty="0"/>
              <a:t>1</a:t>
            </a:r>
            <a:r>
              <a:rPr lang="en-US" baseline="30000" dirty="0"/>
              <a:t> </a:t>
            </a:r>
            <a:r>
              <a:rPr lang="en-US" baseline="30000" dirty="0" err="1"/>
              <a:t>st</a:t>
            </a:r>
            <a:r>
              <a:rPr lang="en-US" baseline="30000" dirty="0"/>
              <a:t> </a:t>
            </a:r>
            <a:r>
              <a:rPr lang="en-US" dirty="0"/>
              <a:t> set of code :  ENTERING  AND FEEDING THE  NAME AND ID THEN STORING IMAGE    ACCORDING  TO  NAME AND ID </a:t>
            </a:r>
          </a:p>
          <a:p>
            <a:endParaRPr lang="en-US" dirty="0"/>
          </a:p>
          <a:p>
            <a:r>
              <a:rPr lang="en-US" dirty="0"/>
              <a:t>2</a:t>
            </a:r>
            <a:r>
              <a:rPr lang="en-US" baseline="30000" dirty="0"/>
              <a:t>ND</a:t>
            </a:r>
            <a:r>
              <a:rPr lang="en-US" dirty="0"/>
              <a:t> set of code : TRAIN THE MODEL USING THE SAVED DATA.</a:t>
            </a:r>
          </a:p>
          <a:p>
            <a:endParaRPr lang="en-US" dirty="0"/>
          </a:p>
          <a:p>
            <a:r>
              <a:rPr lang="en-US" dirty="0"/>
              <a:t>AFTER  TRAINING  WE HAVE RUN TEST CASES </a:t>
            </a:r>
          </a:p>
          <a:p>
            <a:r>
              <a:rPr lang="en-US" dirty="0"/>
              <a:t>Outcome : SAVED DATA AND LIVE VIDEO MATCHES SUCCESSFULLY</a:t>
            </a:r>
            <a:endParaRPr lang="en-IN" dirty="0"/>
          </a:p>
        </p:txBody>
      </p:sp>
    </p:spTree>
    <p:extLst>
      <p:ext uri="{BB962C8B-B14F-4D97-AF65-F5344CB8AC3E}">
        <p14:creationId xmlns:p14="http://schemas.microsoft.com/office/powerpoint/2010/main" val="2789477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A69A6-4DAA-52AE-B5D6-B6A61C390F75}"/>
              </a:ext>
            </a:extLst>
          </p:cNvPr>
          <p:cNvSpPr>
            <a:spLocks noGrp="1"/>
          </p:cNvSpPr>
          <p:nvPr>
            <p:ph type="title"/>
          </p:nvPr>
        </p:nvSpPr>
        <p:spPr/>
        <p:txBody>
          <a:bodyPr/>
          <a:lstStyle/>
          <a:p>
            <a:r>
              <a:rPr lang="en-US" u="sng" dirty="0"/>
              <a:t>WHY SHOULD ONE CHOOSE OUR SOLUTION?</a:t>
            </a:r>
            <a:endParaRPr lang="en-IN" u="sng" dirty="0"/>
          </a:p>
        </p:txBody>
      </p:sp>
      <p:sp>
        <p:nvSpPr>
          <p:cNvPr id="6" name="TextBox 5">
            <a:extLst>
              <a:ext uri="{FF2B5EF4-FFF2-40B4-BE49-F238E27FC236}">
                <a16:creationId xmlns:a16="http://schemas.microsoft.com/office/drawing/2014/main" id="{A9864247-CBAA-34B9-59D2-5B91893503F3}"/>
              </a:ext>
            </a:extLst>
          </p:cNvPr>
          <p:cNvSpPr txBox="1"/>
          <p:nvPr/>
        </p:nvSpPr>
        <p:spPr>
          <a:xfrm>
            <a:off x="2196951" y="2690607"/>
            <a:ext cx="9082553" cy="1200329"/>
          </a:xfrm>
          <a:prstGeom prst="rect">
            <a:avLst/>
          </a:prstGeom>
          <a:noFill/>
        </p:spPr>
        <p:txBody>
          <a:bodyPr wrap="square" rtlCol="0">
            <a:spAutoFit/>
          </a:bodyPr>
          <a:lstStyle/>
          <a:p>
            <a:r>
              <a:rPr lang="en-US" sz="2400" dirty="0"/>
              <a:t>We have unique solution to the problem  of face recognition of human</a:t>
            </a:r>
          </a:p>
          <a:p>
            <a:r>
              <a:rPr lang="en-US" sz="2400" dirty="0"/>
              <a:t>We can train the system for  ‘N’  no. of people to register , save and recognize new inputs successfully.</a:t>
            </a:r>
            <a:endParaRPr lang="en-IN" sz="2400" dirty="0"/>
          </a:p>
        </p:txBody>
      </p:sp>
    </p:spTree>
    <p:extLst>
      <p:ext uri="{BB962C8B-B14F-4D97-AF65-F5344CB8AC3E}">
        <p14:creationId xmlns:p14="http://schemas.microsoft.com/office/powerpoint/2010/main" val="1763786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34CD5-7E53-C1B3-16EF-643AC6F616D6}"/>
              </a:ext>
            </a:extLst>
          </p:cNvPr>
          <p:cNvSpPr>
            <a:spLocks noGrp="1"/>
          </p:cNvSpPr>
          <p:nvPr>
            <p:ph type="title"/>
          </p:nvPr>
        </p:nvSpPr>
        <p:spPr/>
        <p:txBody>
          <a:bodyPr/>
          <a:lstStyle/>
          <a:p>
            <a:r>
              <a:rPr lang="en-US" u="sng" dirty="0"/>
              <a:t>LIMITATIONS</a:t>
            </a:r>
            <a:endParaRPr lang="en-IN" u="sng" dirty="0"/>
          </a:p>
        </p:txBody>
      </p:sp>
      <p:sp>
        <p:nvSpPr>
          <p:cNvPr id="5" name="TextBox 4">
            <a:extLst>
              <a:ext uri="{FF2B5EF4-FFF2-40B4-BE49-F238E27FC236}">
                <a16:creationId xmlns:a16="http://schemas.microsoft.com/office/drawing/2014/main" id="{1067F70E-9BD3-BD61-CC8A-0D9C58B2EC10}"/>
              </a:ext>
            </a:extLst>
          </p:cNvPr>
          <p:cNvSpPr txBox="1"/>
          <p:nvPr/>
        </p:nvSpPr>
        <p:spPr>
          <a:xfrm>
            <a:off x="2733040" y="2388277"/>
            <a:ext cx="8498541" cy="2031325"/>
          </a:xfrm>
          <a:prstGeom prst="rect">
            <a:avLst/>
          </a:prstGeom>
          <a:noFill/>
        </p:spPr>
        <p:txBody>
          <a:bodyPr wrap="square" rtlCol="0">
            <a:spAutoFit/>
          </a:bodyPr>
          <a:lstStyle/>
          <a:p>
            <a:pPr marL="342900" indent="-342900">
              <a:buFont typeface="Arial" panose="020B0604020202020204" pitchFamily="34" charset="0"/>
              <a:buChar char="•"/>
            </a:pPr>
            <a:r>
              <a:rPr lang="en-US" sz="2400" dirty="0"/>
              <a:t>Time of  face recognition could not be given.</a:t>
            </a:r>
          </a:p>
          <a:p>
            <a:pPr marL="342900" indent="-342900">
              <a:buFont typeface="Arial" panose="020B0604020202020204" pitchFamily="34" charset="0"/>
              <a:buChar char="•"/>
            </a:pPr>
            <a:r>
              <a:rPr lang="en-US" sz="2400" dirty="0"/>
              <a:t>Data set had access denied so data could not be extracted from it, we gave our own live video training.</a:t>
            </a:r>
          </a:p>
          <a:p>
            <a:pPr marL="285750" indent="-285750">
              <a:buFont typeface="Arial" panose="020B0604020202020204" pitchFamily="34" charset="0"/>
              <a:buChar char="•"/>
            </a:pPr>
            <a:endParaRPr lang="en-US" dirty="0"/>
          </a:p>
          <a:p>
            <a:endParaRPr lang="en-US" dirty="0"/>
          </a:p>
          <a:p>
            <a:endParaRPr lang="en-IN" dirty="0"/>
          </a:p>
        </p:txBody>
      </p:sp>
    </p:spTree>
    <p:extLst>
      <p:ext uri="{BB962C8B-B14F-4D97-AF65-F5344CB8AC3E}">
        <p14:creationId xmlns:p14="http://schemas.microsoft.com/office/powerpoint/2010/main" val="342639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6471-227A-5DE3-C96F-D095B5E0ECE4}"/>
              </a:ext>
            </a:extLst>
          </p:cNvPr>
          <p:cNvSpPr>
            <a:spLocks noGrp="1"/>
          </p:cNvSpPr>
          <p:nvPr>
            <p:ph type="title"/>
          </p:nvPr>
        </p:nvSpPr>
        <p:spPr>
          <a:xfrm>
            <a:off x="1331911" y="-177800"/>
            <a:ext cx="10018713" cy="1752599"/>
          </a:xfrm>
        </p:spPr>
        <p:txBody>
          <a:bodyPr/>
          <a:lstStyle/>
          <a:p>
            <a:r>
              <a:rPr lang="en-US" u="sng" dirty="0"/>
              <a:t>SCREENSHOT/DEMO VIDEO</a:t>
            </a:r>
            <a:endParaRPr lang="en-IN" u="sng" dirty="0"/>
          </a:p>
        </p:txBody>
      </p:sp>
      <p:pic>
        <p:nvPicPr>
          <p:cNvPr id="15" name="Picture 14">
            <a:extLst>
              <a:ext uri="{FF2B5EF4-FFF2-40B4-BE49-F238E27FC236}">
                <a16:creationId xmlns:a16="http://schemas.microsoft.com/office/drawing/2014/main" id="{0E91BC19-BAE6-4F76-A88E-8CAD55EC8BB9}"/>
              </a:ext>
            </a:extLst>
          </p:cNvPr>
          <p:cNvPicPr>
            <a:picLocks noChangeAspect="1"/>
          </p:cNvPicPr>
          <p:nvPr/>
        </p:nvPicPr>
        <p:blipFill rotWithShape="1">
          <a:blip r:embed="rId2"/>
          <a:srcRect l="6901" t="9036" r="6251" b="15212"/>
          <a:stretch/>
        </p:blipFill>
        <p:spPr>
          <a:xfrm>
            <a:off x="2600062" y="1696731"/>
            <a:ext cx="7806924" cy="3830309"/>
          </a:xfrm>
          <a:prstGeom prst="rect">
            <a:avLst/>
          </a:prstGeom>
        </p:spPr>
      </p:pic>
    </p:spTree>
    <p:extLst>
      <p:ext uri="{BB962C8B-B14F-4D97-AF65-F5344CB8AC3E}">
        <p14:creationId xmlns:p14="http://schemas.microsoft.com/office/powerpoint/2010/main" val="85006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1E13-C2B2-762E-6294-984C1B82353A}"/>
              </a:ext>
            </a:extLst>
          </p:cNvPr>
          <p:cNvSpPr>
            <a:spLocks noGrp="1"/>
          </p:cNvSpPr>
          <p:nvPr>
            <p:ph type="title"/>
          </p:nvPr>
        </p:nvSpPr>
        <p:spPr/>
        <p:txBody>
          <a:bodyPr/>
          <a:lstStyle/>
          <a:p>
            <a:r>
              <a:rPr lang="en-US" dirty="0"/>
              <a:t>REFERNCES</a:t>
            </a:r>
            <a:endParaRPr lang="en-IN" dirty="0"/>
          </a:p>
        </p:txBody>
      </p:sp>
      <p:sp>
        <p:nvSpPr>
          <p:cNvPr id="3" name="Content Placeholder 2">
            <a:extLst>
              <a:ext uri="{FF2B5EF4-FFF2-40B4-BE49-F238E27FC236}">
                <a16:creationId xmlns:a16="http://schemas.microsoft.com/office/drawing/2014/main" id="{9DBD9399-F443-18E6-08F0-B05D285AFDFD}"/>
              </a:ext>
            </a:extLst>
          </p:cNvPr>
          <p:cNvSpPr>
            <a:spLocks noGrp="1"/>
          </p:cNvSpPr>
          <p:nvPr>
            <p:ph idx="1"/>
          </p:nvPr>
        </p:nvSpPr>
        <p:spPr>
          <a:xfrm>
            <a:off x="1681534" y="1743635"/>
            <a:ext cx="10018713" cy="3124201"/>
          </a:xfrm>
        </p:spPr>
        <p:txBody>
          <a:bodyPr/>
          <a:lstStyle/>
          <a:p>
            <a:pPr marL="0" indent="0">
              <a:buNone/>
            </a:pPr>
            <a:r>
              <a:rPr lang="en-IN" dirty="0">
                <a:hlinkClick r:id="rId2"/>
              </a:rPr>
              <a:t> https://youtube.com/watch?v=lH01BgsIPuE&amp;si=EnSIkaIECMiOmarE</a:t>
            </a:r>
            <a:endParaRPr lang="en-IN" dirty="0"/>
          </a:p>
          <a:p>
            <a:pPr marL="0" indent="0">
              <a:buNone/>
            </a:pPr>
            <a:endParaRPr lang="en-IN" dirty="0"/>
          </a:p>
          <a:p>
            <a:pPr marL="0" indent="0">
              <a:buNone/>
            </a:pPr>
            <a:r>
              <a:rPr lang="en-IN" dirty="0"/>
              <a:t>https://www.analyticsvidhya.com/blog/2021/06/learn-how-to-implement-face-recognition-using-opencv-with-python/</a:t>
            </a:r>
          </a:p>
        </p:txBody>
      </p:sp>
    </p:spTree>
    <p:extLst>
      <p:ext uri="{BB962C8B-B14F-4D97-AF65-F5344CB8AC3E}">
        <p14:creationId xmlns:p14="http://schemas.microsoft.com/office/powerpoint/2010/main" val="23164231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135</TotalTime>
  <Words>481</Words>
  <Application>Microsoft Office PowerPoint</Application>
  <PresentationFormat>Widescreen</PresentationFormat>
  <Paragraphs>48</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Algerian</vt:lpstr>
      <vt:lpstr>Arial</vt:lpstr>
      <vt:lpstr>Arial</vt:lpstr>
      <vt:lpstr>Corbel</vt:lpstr>
      <vt:lpstr>Roboto</vt:lpstr>
      <vt:lpstr>Times New Roman</vt:lpstr>
      <vt:lpstr>Parallax</vt:lpstr>
      <vt:lpstr>PowerPoint Presentation</vt:lpstr>
      <vt:lpstr>TEAM : RANKER</vt:lpstr>
      <vt:lpstr>PROBLEM STATEMENT</vt:lpstr>
      <vt:lpstr>INTRODUCTION</vt:lpstr>
      <vt:lpstr>HACKATHON PROJECT PROPOSAL</vt:lpstr>
      <vt:lpstr>WHY SHOULD ONE CHOOSE OUR SOLUTION?</vt:lpstr>
      <vt:lpstr>LIMITATIONS</vt:lpstr>
      <vt:lpstr>SCREENSHOT/DEMO VIDEO</vt:lpstr>
      <vt:lpstr>REFERNCES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Reetu Agarwal</dc:creator>
  <cp:lastModifiedBy>Reetu Agarwal</cp:lastModifiedBy>
  <cp:revision>3</cp:revision>
  <dcterms:created xsi:type="dcterms:W3CDTF">2023-03-05T04:56:09Z</dcterms:created>
  <dcterms:modified xsi:type="dcterms:W3CDTF">2023-03-05T07:17:36Z</dcterms:modified>
</cp:coreProperties>
</file>